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9152-6D39-4421-B841-FC76D60124D5}" type="datetimeFigureOut">
              <a:rPr lang="fr-FR" smtClean="0"/>
              <a:t>15/11/2013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42812-CADA-49E8-B543-51CC20CB21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478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9152-6D39-4421-B841-FC76D60124D5}" type="datetimeFigureOut">
              <a:rPr lang="fr-FR" smtClean="0"/>
              <a:t>15/11/2013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42812-CADA-49E8-B543-51CC20CB21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14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9152-6D39-4421-B841-FC76D60124D5}" type="datetimeFigureOut">
              <a:rPr lang="fr-FR" smtClean="0"/>
              <a:t>15/11/2013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42812-CADA-49E8-B543-51CC20CB21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2056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60C72-EB59-47D2-B693-80A224748E5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257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9152-6D39-4421-B841-FC76D60124D5}" type="datetimeFigureOut">
              <a:rPr lang="fr-FR" smtClean="0"/>
              <a:t>15/11/2013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42812-CADA-49E8-B543-51CC20CB21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923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9152-6D39-4421-B841-FC76D60124D5}" type="datetimeFigureOut">
              <a:rPr lang="fr-FR" smtClean="0"/>
              <a:t>15/11/2013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42812-CADA-49E8-B543-51CC20CB21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533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9152-6D39-4421-B841-FC76D60124D5}" type="datetimeFigureOut">
              <a:rPr lang="fr-FR" smtClean="0"/>
              <a:t>15/11/2013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42812-CADA-49E8-B543-51CC20CB21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662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9152-6D39-4421-B841-FC76D60124D5}" type="datetimeFigureOut">
              <a:rPr lang="fr-FR" smtClean="0"/>
              <a:t>15/11/2013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42812-CADA-49E8-B543-51CC20CB21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94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9152-6D39-4421-B841-FC76D60124D5}" type="datetimeFigureOut">
              <a:rPr lang="fr-FR" smtClean="0"/>
              <a:t>15/11/2013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42812-CADA-49E8-B543-51CC20CB21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218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9152-6D39-4421-B841-FC76D60124D5}" type="datetimeFigureOut">
              <a:rPr lang="fr-FR" smtClean="0"/>
              <a:t>15/11/2013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42812-CADA-49E8-B543-51CC20CB21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303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9152-6D39-4421-B841-FC76D60124D5}" type="datetimeFigureOut">
              <a:rPr lang="fr-FR" smtClean="0"/>
              <a:t>15/11/2013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42812-CADA-49E8-B543-51CC20CB21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268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9152-6D39-4421-B841-FC76D60124D5}" type="datetimeFigureOut">
              <a:rPr lang="fr-FR" smtClean="0"/>
              <a:t>15/11/2013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42812-CADA-49E8-B543-51CC20CB21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753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C9152-6D39-4421-B841-FC76D60124D5}" type="datetimeFigureOut">
              <a:rPr lang="fr-FR" smtClean="0"/>
              <a:t>15/11/2013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42812-CADA-49E8-B543-51CC20CB21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97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recette-americaine.com/category/pancak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04813"/>
            <a:ext cx="7772400" cy="10795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fr-FR" b="1" dirty="0" smtClean="0">
                <a:solidFill>
                  <a:srgbClr val="3333FF"/>
                </a:solidFill>
              </a:rPr>
              <a:t>SEGPA collège  Louis PERGAUD </a:t>
            </a:r>
            <a:br>
              <a:rPr lang="fr-FR" b="1" dirty="0" smtClean="0">
                <a:solidFill>
                  <a:srgbClr val="3333FF"/>
                </a:solidFill>
              </a:rPr>
            </a:br>
            <a:r>
              <a:rPr lang="fr-FR" b="1" dirty="0" smtClean="0">
                <a:solidFill>
                  <a:srgbClr val="3333FF"/>
                </a:solidFill>
              </a:rPr>
              <a:t>2013-2014</a:t>
            </a:r>
            <a:endParaRPr lang="fr-FR" b="1" dirty="0">
              <a:solidFill>
                <a:srgbClr val="3333FF"/>
              </a:solidFill>
            </a:endParaRPr>
          </a:p>
        </p:txBody>
      </p:sp>
      <p:pic>
        <p:nvPicPr>
          <p:cNvPr id="2052" name="Picture 5" descr="P1010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284538"/>
            <a:ext cx="8604250" cy="288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148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b="1" u="sng" smtClean="0"/>
              <a:t>Bilan de l’orientation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r-FR" b="1" smtClean="0"/>
              <a:t>Tous les élèves ont eu une orientation :</a:t>
            </a:r>
          </a:p>
          <a:p>
            <a:pPr eaLnBrk="1" hangingPunct="1"/>
            <a:r>
              <a:rPr lang="fr-FR" b="1" smtClean="0"/>
              <a:t>1 bac pro</a:t>
            </a:r>
          </a:p>
          <a:p>
            <a:pPr eaLnBrk="1" hangingPunct="1"/>
            <a:r>
              <a:rPr lang="fr-FR" b="1" smtClean="0"/>
              <a:t>18 orientation en CAP (</a:t>
            </a:r>
            <a:r>
              <a:rPr lang="fr-FR" b="1" u="sng" smtClean="0"/>
              <a:t>dont 2 sur liste d’attente en bac pro)</a:t>
            </a:r>
          </a:p>
        </p:txBody>
      </p:sp>
    </p:spTree>
    <p:extLst>
      <p:ext uri="{BB962C8B-B14F-4D97-AF65-F5344CB8AC3E}">
        <p14:creationId xmlns:p14="http://schemas.microsoft.com/office/powerpoint/2010/main" val="1145867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3200" b="1" u="sng" dirty="0" smtClean="0"/>
              <a:t>2013- 2014</a:t>
            </a:r>
            <a:br>
              <a:rPr lang="fr-FR" sz="3200" b="1" u="sng" dirty="0" smtClean="0"/>
            </a:br>
            <a:r>
              <a:rPr lang="fr-FR" sz="3200" b="1" u="sng" dirty="0" smtClean="0"/>
              <a:t>Poursuite de l’expérimentation</a:t>
            </a:r>
            <a:br>
              <a:rPr lang="fr-FR" sz="3200" b="1" u="sng" dirty="0" smtClean="0"/>
            </a:br>
            <a:r>
              <a:rPr lang="fr-FR" sz="3200" b="1" u="sng" dirty="0" smtClean="0"/>
              <a:t>SEGPA numérique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525962"/>
          </a:xfrm>
        </p:spPr>
        <p:txBody>
          <a:bodyPr/>
          <a:lstStyle/>
          <a:p>
            <a:pPr eaLnBrk="1" hangingPunct="1"/>
            <a:r>
              <a:rPr lang="fr-FR" sz="2000" smtClean="0"/>
              <a:t>-</a:t>
            </a:r>
            <a:r>
              <a:rPr lang="fr-FR" sz="2000" b="1" smtClean="0"/>
              <a:t>Poursuite du projet expérimentation avec la MAE et expérimenter l’usage des tablettes.</a:t>
            </a:r>
          </a:p>
          <a:p>
            <a:pPr eaLnBrk="1" hangingPunct="1"/>
            <a:r>
              <a:rPr lang="fr-FR" sz="2000" b="1" smtClean="0"/>
              <a:t>- Proposer un projet aux journée de l’innovation 2013-2014</a:t>
            </a:r>
          </a:p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293428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/>
            <a:r>
              <a:rPr lang="fr-FR" sz="2800" b="1" u="sng" smtClean="0"/>
              <a:t>Projet et piste de travail 2013/2014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447088" cy="54721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fr-FR" sz="2000" b="1" dirty="0" smtClean="0"/>
              <a:t>Année autour de la langue  anglaise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sz="2000" b="1" dirty="0" smtClean="0"/>
              <a:t>Semaine bleu « signature de la charte d’engagement par les élèves de la SEGPA contre le harcèlement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sz="2000" b="1" dirty="0" smtClean="0"/>
              <a:t>Port du ruban bleu par tous les élèves de la SEGPA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fr-FR" sz="2000" b="1" dirty="0" smtClean="0"/>
              <a:t>- </a:t>
            </a:r>
            <a:r>
              <a:rPr lang="fr-FR" sz="2000" b="1" u="sng" dirty="0" smtClean="0"/>
              <a:t>Semaine du 7 au 12 octobre 2013</a:t>
            </a:r>
          </a:p>
          <a:p>
            <a:pPr algn="ctr" eaLnBrk="1" hangingPunct="1">
              <a:lnSpc>
                <a:spcPct val="80000"/>
              </a:lnSpc>
              <a:buFontTx/>
              <a:buChar char="-"/>
              <a:defRPr/>
            </a:pPr>
            <a:r>
              <a:rPr lang="fr-FR" sz="1600" b="1" u="sng" dirty="0" smtClean="0"/>
              <a:t>Semaine du 14 au 19 octobre 2013 repas sur le thème d’halloween </a:t>
            </a:r>
          </a:p>
          <a:p>
            <a:pPr algn="ctr" eaLnBrk="1" hangingPunct="1">
              <a:lnSpc>
                <a:spcPct val="80000"/>
              </a:lnSpc>
              <a:buFontTx/>
              <a:buChar char="-"/>
              <a:defRPr/>
            </a:pPr>
            <a:r>
              <a:rPr lang="fr-FR" sz="1600" b="1" u="sng" dirty="0" smtClean="0"/>
              <a:t>Semaine du goût autour des spécialités aux  états unis </a:t>
            </a:r>
          </a:p>
          <a:p>
            <a:pPr algn="ctr" eaLnBrk="1" hangingPunct="1">
              <a:lnSpc>
                <a:spcPct val="80000"/>
              </a:lnSpc>
              <a:buFontTx/>
              <a:buChar char="-"/>
              <a:defRPr/>
            </a:pPr>
            <a:r>
              <a:rPr lang="fr-FR" sz="1600" b="1" u="sng" dirty="0" smtClean="0">
                <a:hlinkClick r:id="rId2"/>
              </a:rPr>
              <a:t>http://www.recette-americaine.com/category/pancake</a:t>
            </a:r>
            <a:endParaRPr lang="fr-FR" sz="1600" b="1" u="sng" dirty="0" smtClean="0"/>
          </a:p>
          <a:p>
            <a:pPr algn="ctr" eaLnBrk="1" hangingPunct="1">
              <a:lnSpc>
                <a:spcPct val="80000"/>
              </a:lnSpc>
              <a:buFontTx/>
              <a:buChar char="-"/>
              <a:defRPr/>
            </a:pPr>
            <a:endParaRPr lang="fr-FR" sz="1600" b="1" u="sng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fr-FR" sz="1800" b="1" dirty="0" smtClean="0"/>
              <a:t>Prévenir davantage le décrochage scolaire (travail avec les partenaires sociaux équipe éducative, mise en place du PPRE avec prise en compte d’un volet social, santé, éducatif. (circulaire départemental)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sz="1800" b="1" dirty="0" smtClean="0"/>
              <a:t>Renforcer l’utilisation des Tices 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fr-FR" sz="1800" dirty="0" smtClean="0"/>
              <a:t>-  </a:t>
            </a:r>
            <a:r>
              <a:rPr lang="fr-FR" sz="1800" b="1" dirty="0" smtClean="0"/>
              <a:t>Alimenter le site internet du collège, accompagner la formation des personnels et poursuivre l’équipement généraliser le livre numérique par les enseignants.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sz="1800" b="1" dirty="0" smtClean="0"/>
              <a:t>Poursuivre la mise en place de du cahier d’histoire des arts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sz="1800" b="1" dirty="0" smtClean="0"/>
              <a:t>Accompagnement personnalisé (</a:t>
            </a:r>
            <a:r>
              <a:rPr lang="fr-FR" sz="1800" b="1" i="1" dirty="0" smtClean="0"/>
              <a:t>faire des modules d’aide un outil pour accompagner les élèves)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sz="1800" b="1" i="1" dirty="0" smtClean="0"/>
              <a:t>Journée mondiale contre le SIDA le 2 décembre 2013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sz="1800" b="1" i="1" dirty="0" smtClean="0"/>
              <a:t>Journée de l’élégance le 19 décembre 2013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sz="20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fr-FR" sz="20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fr-FR" sz="20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fr-FR" sz="2000" dirty="0" smtClean="0"/>
          </a:p>
          <a:p>
            <a:pPr eaLnBrk="1" hangingPunct="1">
              <a:lnSpc>
                <a:spcPct val="80000"/>
              </a:lnSpc>
              <a:defRPr/>
            </a:pPr>
            <a:endParaRPr lang="fr-FR" sz="2000" dirty="0" smtClean="0"/>
          </a:p>
        </p:txBody>
      </p:sp>
      <p:pic>
        <p:nvPicPr>
          <p:cNvPr id="27652" name="Picture 4" descr="Photo SEGPA 15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5" y="1844675"/>
            <a:ext cx="936625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3755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b="1" smtClean="0">
                <a:solidFill>
                  <a:schemeClr val="hlink"/>
                </a:solidFill>
              </a:rPr>
              <a:t>Structure 2013-2014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fr-FR" sz="2800" baseline="30000" smtClean="0"/>
          </a:p>
          <a:p>
            <a:pPr eaLnBrk="1" hangingPunct="1"/>
            <a:endParaRPr lang="fr-FR" sz="2800" smtClean="0"/>
          </a:p>
          <a:p>
            <a:pPr eaLnBrk="1" hangingPunct="1"/>
            <a:endParaRPr lang="fr-FR" sz="2800" smtClean="0"/>
          </a:p>
        </p:txBody>
      </p:sp>
      <p:graphicFrame>
        <p:nvGraphicFramePr>
          <p:cNvPr id="3127" name="Group 5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95436911"/>
              </p:ext>
            </p:extLst>
          </p:nvPr>
        </p:nvGraphicFramePr>
        <p:xfrm>
          <a:off x="755650" y="1341438"/>
          <a:ext cx="7926388" cy="4882896"/>
        </p:xfrm>
        <a:graphic>
          <a:graphicData uri="http://schemas.openxmlformats.org/drawingml/2006/table">
            <a:tbl>
              <a:tblPr/>
              <a:tblGrid>
                <a:gridCol w="7926388"/>
              </a:tblGrid>
              <a:tr h="43926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1classe de 6</a:t>
                      </a:r>
                      <a:r>
                        <a:rPr kumimoji="0" lang="fr-FR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ème</a:t>
                      </a: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fr-F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Mme SERBIN/Mme LAZREG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(12 élèves attendus)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1classe de 5</a:t>
                      </a:r>
                      <a:r>
                        <a:rPr kumimoji="0" lang="fr-FR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ème </a:t>
                      </a: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Mme VIGREUX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(14 élèves attendus)</a:t>
                      </a:r>
                      <a:endParaRPr kumimoji="0" lang="fr-FR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classe de 4</a:t>
                      </a:r>
                      <a:r>
                        <a:rPr kumimoji="0" lang="fr-FR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ème</a:t>
                      </a: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Mme LENEEZ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(15 élèves attendus)</a:t>
                      </a:r>
                      <a:endParaRPr kumimoji="0" lang="fr-FR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classes de 3</a:t>
                      </a:r>
                      <a:r>
                        <a:rPr kumimoji="0" lang="fr-FR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ème</a:t>
                      </a:r>
                      <a:endParaRPr kumimoji="0" lang="fr-FR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fr-FR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ème 10</a:t>
                      </a: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Mme </a:t>
                      </a: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SERBIN(14 élèves attendus)</a:t>
                      </a:r>
                      <a:endParaRPr kumimoji="0" lang="fr-FR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fr-FR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ème 11</a:t>
                      </a:r>
                      <a:r>
                        <a:rPr kumimoji="0" lang="fr-F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Mme LAZREG</a:t>
                      </a:r>
                      <a:r>
                        <a:rPr kumimoji="0" 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(13 élèves attendus)</a:t>
                      </a:r>
                      <a:endParaRPr kumimoji="0" lang="fr-FR" sz="18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endParaRPr kumimoji="0" lang="fr-FR" sz="32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82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4000" b="1" u="sng" dirty="0" smtClean="0"/>
              <a:t>Lutter contre le harcèlement et la violence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557338"/>
            <a:ext cx="4897438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3153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476250"/>
            <a:ext cx="6265863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2431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7064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4000" b="1" u="sng" smtClean="0"/>
              <a:t>Axes culturels : </a:t>
            </a:r>
            <a:br>
              <a:rPr lang="fr-FR" sz="4000" b="1" u="sng" smtClean="0"/>
            </a:br>
            <a:endParaRPr lang="fr-FR" sz="4000" b="1" u="sng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b="1" dirty="0" smtClean="0"/>
              <a:t>- Visites de musées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fr-FR" b="1" dirty="0" smtClean="0"/>
              <a:t>Collège au cinéma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fr-FR" b="1" u="sng" dirty="0" smtClean="0"/>
              <a:t>sortie à France miniature  1</a:t>
            </a:r>
            <a:r>
              <a:rPr lang="fr-FR" b="1" u="sng" baseline="30000" dirty="0" smtClean="0"/>
              <a:t>er</a:t>
            </a:r>
            <a:r>
              <a:rPr lang="fr-FR" b="1" u="sng" dirty="0" smtClean="0"/>
              <a:t> trimestre sortie de rentrée</a:t>
            </a:r>
            <a:endParaRPr lang="fr-FR" b="1" dirty="0" smtClean="0"/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fr-FR" b="1" dirty="0" smtClean="0"/>
              <a:t>2014 actions pour le centenaire de la première guerre mondiale (visites de sites et de musées  2</a:t>
            </a:r>
            <a:r>
              <a:rPr lang="fr-FR" b="1" baseline="30000" dirty="0" smtClean="0"/>
              <a:t>ème</a:t>
            </a:r>
            <a:r>
              <a:rPr lang="fr-FR" b="1" dirty="0" smtClean="0"/>
              <a:t> semestre)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fr-FR" b="1" dirty="0" smtClean="0"/>
              <a:t>Voyage scolaire</a:t>
            </a:r>
          </a:p>
          <a:p>
            <a:pPr eaLnBrk="1" hangingPunct="1">
              <a:lnSpc>
                <a:spcPct val="90000"/>
              </a:lnSpc>
            </a:pPr>
            <a:r>
              <a:rPr lang="fr-FR" b="1" dirty="0" smtClean="0"/>
              <a:t>Accompagner la prise en charge des élèves de SEGPA par les PLC</a:t>
            </a:r>
          </a:p>
          <a:p>
            <a:pPr eaLnBrk="1" hangingPunct="1">
              <a:lnSpc>
                <a:spcPct val="90000"/>
              </a:lnSpc>
            </a:pPr>
            <a:endParaRPr lang="fr-FR" b="1" dirty="0" smtClean="0"/>
          </a:p>
          <a:p>
            <a:pPr eaLnBrk="1" hangingPunct="1">
              <a:lnSpc>
                <a:spcPct val="90000"/>
              </a:lnSpc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855209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212725"/>
            <a:ext cx="8177213" cy="6597650"/>
          </a:xfrm>
          <a:noFill/>
        </p:spPr>
      </p:pic>
    </p:spTree>
    <p:extLst>
      <p:ext uri="{BB962C8B-B14F-4D97-AF65-F5344CB8AC3E}">
        <p14:creationId xmlns:p14="http://schemas.microsoft.com/office/powerpoint/2010/main" val="42246508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181</Words>
  <Application>Microsoft Office PowerPoint</Application>
  <PresentationFormat>Affichage à l'écran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SEGPA collège  Louis PERGAUD  2013-2014</vt:lpstr>
      <vt:lpstr>Bilan de l’orientation</vt:lpstr>
      <vt:lpstr>2013- 2014 Poursuite de l’expérimentation SEGPA numérique </vt:lpstr>
      <vt:lpstr>Projet et piste de travail 2013/2014</vt:lpstr>
      <vt:lpstr>Structure 2013-2014</vt:lpstr>
      <vt:lpstr>Lutter contre le harcèlement et la violence</vt:lpstr>
      <vt:lpstr>Présentation PowerPoint</vt:lpstr>
      <vt:lpstr>Axes culturels : 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SEGPA collège  Louis PERGAUD  2013-2014</dc:title>
  <dc:creator>Utilisateur</dc:creator>
  <cp:lastModifiedBy>Utilisateur</cp:lastModifiedBy>
  <cp:revision>2</cp:revision>
  <dcterms:created xsi:type="dcterms:W3CDTF">2013-09-02T06:54:11Z</dcterms:created>
  <dcterms:modified xsi:type="dcterms:W3CDTF">2013-11-15T11:25:15Z</dcterms:modified>
</cp:coreProperties>
</file>